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6" r:id="rId5"/>
    <p:sldId id="320" r:id="rId6"/>
    <p:sldId id="325" r:id="rId7"/>
    <p:sldId id="402" r:id="rId8"/>
    <p:sldId id="378" r:id="rId9"/>
    <p:sldId id="270" r:id="rId10"/>
    <p:sldId id="265" r:id="rId11"/>
    <p:sldId id="358" r:id="rId12"/>
    <p:sldId id="271" r:id="rId13"/>
    <p:sldId id="272" r:id="rId14"/>
    <p:sldId id="267" r:id="rId15"/>
    <p:sldId id="403" r:id="rId16"/>
    <p:sldId id="277" r:id="rId17"/>
    <p:sldId id="361"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5" autoAdjust="0"/>
    <p:restoredTop sz="94834" autoAdjust="0"/>
  </p:normalViewPr>
  <p:slideViewPr>
    <p:cSldViewPr>
      <p:cViewPr varScale="1">
        <p:scale>
          <a:sx n="87" d="100"/>
          <a:sy n="87" d="100"/>
        </p:scale>
        <p:origin x="1435"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5/15/2024</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5/15/2024</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5/15/2024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5/15/2024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5/15/2024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5/15/2024</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May 2024</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36523"/>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3" name="Picture 2">
            <a:extLst>
              <a:ext uri="{FF2B5EF4-FFF2-40B4-BE49-F238E27FC236}">
                <a16:creationId xmlns:a16="http://schemas.microsoft.com/office/drawing/2014/main" id="{FCF6D6C2-7DC9-9C0D-D379-7011D9CE4B84}"/>
              </a:ext>
            </a:extLst>
          </p:cNvPr>
          <p:cNvPicPr>
            <a:picLocks noChangeAspect="1"/>
          </p:cNvPicPr>
          <p:nvPr/>
        </p:nvPicPr>
        <p:blipFill>
          <a:blip r:embed="rId2"/>
          <a:stretch>
            <a:fillRect/>
          </a:stretch>
        </p:blipFill>
        <p:spPr>
          <a:xfrm>
            <a:off x="1357919" y="673517"/>
            <a:ext cx="6428159" cy="5327088"/>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3" name="Picture 2">
            <a:extLst>
              <a:ext uri="{FF2B5EF4-FFF2-40B4-BE49-F238E27FC236}">
                <a16:creationId xmlns:a16="http://schemas.microsoft.com/office/drawing/2014/main" id="{5821BE31-946F-BEC3-D76B-4EB6C82A870C}"/>
              </a:ext>
            </a:extLst>
          </p:cNvPr>
          <p:cNvPicPr>
            <a:picLocks noChangeAspect="1"/>
          </p:cNvPicPr>
          <p:nvPr/>
        </p:nvPicPr>
        <p:blipFill>
          <a:blip r:embed="rId2"/>
          <a:stretch>
            <a:fillRect/>
          </a:stretch>
        </p:blipFill>
        <p:spPr>
          <a:xfrm>
            <a:off x="685800" y="877953"/>
            <a:ext cx="7772400" cy="532384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Top Occupations in Industries With The Most Ads</a:t>
            </a:r>
          </a:p>
        </p:txBody>
      </p:sp>
      <p:pic>
        <p:nvPicPr>
          <p:cNvPr id="3" name="Picture 2">
            <a:extLst>
              <a:ext uri="{FF2B5EF4-FFF2-40B4-BE49-F238E27FC236}">
                <a16:creationId xmlns:a16="http://schemas.microsoft.com/office/drawing/2014/main" id="{D74AC837-C58C-9059-5E8A-303910B1E41B}"/>
              </a:ext>
            </a:extLst>
          </p:cNvPr>
          <p:cNvPicPr>
            <a:picLocks noChangeAspect="1"/>
          </p:cNvPicPr>
          <p:nvPr/>
        </p:nvPicPr>
        <p:blipFill>
          <a:blip r:embed="rId2"/>
          <a:stretch>
            <a:fillRect/>
          </a:stretch>
        </p:blipFill>
        <p:spPr>
          <a:xfrm>
            <a:off x="2519362" y="933450"/>
            <a:ext cx="4105275" cy="4991100"/>
          </a:xfrm>
          <a:prstGeom prst="rect">
            <a:avLst/>
          </a:prstGeom>
        </p:spPr>
      </p:pic>
    </p:spTree>
    <p:extLst>
      <p:ext uri="{BB962C8B-B14F-4D97-AF65-F5344CB8AC3E}">
        <p14:creationId xmlns:p14="http://schemas.microsoft.com/office/powerpoint/2010/main" val="833546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14</a:t>
            </a:fld>
            <a:endParaRPr lang="en-US" dirty="0"/>
          </a:p>
        </p:txBody>
      </p:sp>
      <p:pic>
        <p:nvPicPr>
          <p:cNvPr id="5" name="Picture 4">
            <a:extLst>
              <a:ext uri="{FF2B5EF4-FFF2-40B4-BE49-F238E27FC236}">
                <a16:creationId xmlns:a16="http://schemas.microsoft.com/office/drawing/2014/main" id="{9AAB8758-D5CF-D84F-500B-D8FB44A115E3}"/>
              </a:ext>
            </a:extLst>
          </p:cNvPr>
          <p:cNvPicPr>
            <a:picLocks noChangeAspect="1"/>
          </p:cNvPicPr>
          <p:nvPr/>
        </p:nvPicPr>
        <p:blipFill>
          <a:blip r:embed="rId2"/>
          <a:stretch>
            <a:fillRect/>
          </a:stretch>
        </p:blipFill>
        <p:spPr>
          <a:xfrm>
            <a:off x="457200" y="2133600"/>
            <a:ext cx="8328454" cy="2286000"/>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5" name="Picture 4">
            <a:extLst>
              <a:ext uri="{FF2B5EF4-FFF2-40B4-BE49-F238E27FC236}">
                <a16:creationId xmlns:a16="http://schemas.microsoft.com/office/drawing/2014/main" id="{124233F7-3338-7A8B-D284-E1B25451267E}"/>
              </a:ext>
            </a:extLst>
          </p:cNvPr>
          <p:cNvPicPr>
            <a:picLocks noChangeAspect="1"/>
          </p:cNvPicPr>
          <p:nvPr/>
        </p:nvPicPr>
        <p:blipFill>
          <a:blip r:embed="rId2"/>
          <a:stretch>
            <a:fillRect/>
          </a:stretch>
        </p:blipFill>
        <p:spPr>
          <a:xfrm>
            <a:off x="2667000" y="241959"/>
            <a:ext cx="3810000" cy="6020466"/>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5" name="Picture 4">
            <a:extLst>
              <a:ext uri="{FF2B5EF4-FFF2-40B4-BE49-F238E27FC236}">
                <a16:creationId xmlns:a16="http://schemas.microsoft.com/office/drawing/2014/main" id="{164E080D-AA7C-3A1F-889B-EE73BC137E2C}"/>
              </a:ext>
            </a:extLst>
          </p:cNvPr>
          <p:cNvPicPr>
            <a:picLocks noChangeAspect="1"/>
          </p:cNvPicPr>
          <p:nvPr/>
        </p:nvPicPr>
        <p:blipFill>
          <a:blip r:embed="rId2"/>
          <a:stretch>
            <a:fillRect/>
          </a:stretch>
        </p:blipFill>
        <p:spPr>
          <a:xfrm>
            <a:off x="1790700" y="679308"/>
            <a:ext cx="5562600" cy="5522485"/>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3" name="Picture 2">
            <a:extLst>
              <a:ext uri="{FF2B5EF4-FFF2-40B4-BE49-F238E27FC236}">
                <a16:creationId xmlns:a16="http://schemas.microsoft.com/office/drawing/2014/main" id="{1DE1EA6A-90DF-2942-C820-9B2986CF0223}"/>
              </a:ext>
            </a:extLst>
          </p:cNvPr>
          <p:cNvPicPr>
            <a:picLocks noChangeAspect="1"/>
          </p:cNvPicPr>
          <p:nvPr/>
        </p:nvPicPr>
        <p:blipFill>
          <a:blip r:embed="rId2"/>
          <a:stretch>
            <a:fillRect/>
          </a:stretch>
        </p:blipFill>
        <p:spPr>
          <a:xfrm>
            <a:off x="1304925" y="1195791"/>
            <a:ext cx="6534150" cy="483870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pic>
        <p:nvPicPr>
          <p:cNvPr id="3" name="Picture 2">
            <a:extLst>
              <a:ext uri="{FF2B5EF4-FFF2-40B4-BE49-F238E27FC236}">
                <a16:creationId xmlns:a16="http://schemas.microsoft.com/office/drawing/2014/main" id="{D414B000-A95A-C91A-A61C-4D90D9D6A0A0}"/>
              </a:ext>
            </a:extLst>
          </p:cNvPr>
          <p:cNvPicPr>
            <a:picLocks noChangeAspect="1"/>
          </p:cNvPicPr>
          <p:nvPr/>
        </p:nvPicPr>
        <p:blipFill>
          <a:blip r:embed="rId2"/>
          <a:stretch>
            <a:fillRect/>
          </a:stretch>
        </p:blipFill>
        <p:spPr>
          <a:xfrm>
            <a:off x="819148" y="1131126"/>
            <a:ext cx="7505700"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19</a:t>
            </a:fld>
            <a:endParaRPr lang="en-US" dirty="0"/>
          </a:p>
        </p:txBody>
      </p:sp>
      <p:pic>
        <p:nvPicPr>
          <p:cNvPr id="2" name="Picture 1">
            <a:extLst>
              <a:ext uri="{FF2B5EF4-FFF2-40B4-BE49-F238E27FC236}">
                <a16:creationId xmlns:a16="http://schemas.microsoft.com/office/drawing/2014/main" id="{4BBE5173-8FC1-9E8D-D140-91AFB5F16484}"/>
              </a:ext>
            </a:extLst>
          </p:cNvPr>
          <p:cNvPicPr>
            <a:picLocks noChangeAspect="1"/>
          </p:cNvPicPr>
          <p:nvPr/>
        </p:nvPicPr>
        <p:blipFill>
          <a:blip r:embed="rId2"/>
          <a:stretch>
            <a:fillRect/>
          </a:stretch>
        </p:blipFill>
        <p:spPr>
          <a:xfrm>
            <a:off x="2755392" y="457200"/>
            <a:ext cx="3657600" cy="5647918"/>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416320"/>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monthly total job ad counts for April 2024.</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539052"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3" name="Picture 2">
            <a:extLst>
              <a:ext uri="{FF2B5EF4-FFF2-40B4-BE49-F238E27FC236}">
                <a16:creationId xmlns:a16="http://schemas.microsoft.com/office/drawing/2014/main" id="{A38F6969-E353-8F42-0F7D-96864FC013A8}"/>
              </a:ext>
            </a:extLst>
          </p:cNvPr>
          <p:cNvPicPr>
            <a:picLocks noChangeAspect="1"/>
          </p:cNvPicPr>
          <p:nvPr/>
        </p:nvPicPr>
        <p:blipFill>
          <a:blip r:embed="rId2"/>
          <a:stretch>
            <a:fillRect/>
          </a:stretch>
        </p:blipFill>
        <p:spPr>
          <a:xfrm>
            <a:off x="1919089" y="685800"/>
            <a:ext cx="5302659" cy="5277104"/>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3" name="Picture 2">
            <a:extLst>
              <a:ext uri="{FF2B5EF4-FFF2-40B4-BE49-F238E27FC236}">
                <a16:creationId xmlns:a16="http://schemas.microsoft.com/office/drawing/2014/main" id="{06EF5874-C3FA-BE3F-48BD-E5AA8326D202}"/>
              </a:ext>
            </a:extLst>
          </p:cNvPr>
          <p:cNvPicPr>
            <a:picLocks noChangeAspect="1"/>
          </p:cNvPicPr>
          <p:nvPr/>
        </p:nvPicPr>
        <p:blipFill>
          <a:blip r:embed="rId2"/>
          <a:stretch>
            <a:fillRect/>
          </a:stretch>
        </p:blipFill>
        <p:spPr>
          <a:xfrm>
            <a:off x="1752600" y="1066800"/>
            <a:ext cx="5638800" cy="483870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4" name="Picture 3">
            <a:extLst>
              <a:ext uri="{FF2B5EF4-FFF2-40B4-BE49-F238E27FC236}">
                <a16:creationId xmlns:a16="http://schemas.microsoft.com/office/drawing/2014/main" id="{B4B6A2FB-88DA-D759-B640-0931D1B9E499}"/>
              </a:ext>
            </a:extLst>
          </p:cNvPr>
          <p:cNvPicPr>
            <a:picLocks noChangeAspect="1"/>
          </p:cNvPicPr>
          <p:nvPr/>
        </p:nvPicPr>
        <p:blipFill>
          <a:blip r:embed="rId2"/>
          <a:stretch>
            <a:fillRect/>
          </a:stretch>
        </p:blipFill>
        <p:spPr>
          <a:xfrm>
            <a:off x="533400" y="1143000"/>
            <a:ext cx="8077200"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4" name="Picture 3">
            <a:extLst>
              <a:ext uri="{FF2B5EF4-FFF2-40B4-BE49-F238E27FC236}">
                <a16:creationId xmlns:a16="http://schemas.microsoft.com/office/drawing/2014/main" id="{F7E0DE9C-45E2-A0C0-EDE2-47B4D3863E4A}"/>
              </a:ext>
            </a:extLst>
          </p:cNvPr>
          <p:cNvPicPr>
            <a:picLocks noChangeAspect="1"/>
          </p:cNvPicPr>
          <p:nvPr/>
        </p:nvPicPr>
        <p:blipFill>
          <a:blip r:embed="rId2"/>
          <a:stretch>
            <a:fillRect/>
          </a:stretch>
        </p:blipFill>
        <p:spPr>
          <a:xfrm>
            <a:off x="2743200" y="228600"/>
            <a:ext cx="3657600" cy="5900057"/>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3" name="Picture 2">
            <a:extLst>
              <a:ext uri="{FF2B5EF4-FFF2-40B4-BE49-F238E27FC236}">
                <a16:creationId xmlns:a16="http://schemas.microsoft.com/office/drawing/2014/main" id="{F42A696F-BE18-E412-6D53-5BB6781ED603}"/>
              </a:ext>
            </a:extLst>
          </p:cNvPr>
          <p:cNvPicPr>
            <a:picLocks noChangeAspect="1"/>
          </p:cNvPicPr>
          <p:nvPr/>
        </p:nvPicPr>
        <p:blipFill>
          <a:blip r:embed="rId2"/>
          <a:stretch>
            <a:fillRect/>
          </a:stretch>
        </p:blipFill>
        <p:spPr>
          <a:xfrm>
            <a:off x="2057400" y="847068"/>
            <a:ext cx="5029200" cy="5339485"/>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3" name="Picture 2">
            <a:extLst>
              <a:ext uri="{FF2B5EF4-FFF2-40B4-BE49-F238E27FC236}">
                <a16:creationId xmlns:a16="http://schemas.microsoft.com/office/drawing/2014/main" id="{90C6F8CA-784E-F456-5D69-8766939EBF22}"/>
              </a:ext>
            </a:extLst>
          </p:cNvPr>
          <p:cNvPicPr>
            <a:picLocks noChangeAspect="1"/>
          </p:cNvPicPr>
          <p:nvPr/>
        </p:nvPicPr>
        <p:blipFill>
          <a:blip r:embed="rId2"/>
          <a:stretch>
            <a:fillRect/>
          </a:stretch>
        </p:blipFill>
        <p:spPr>
          <a:xfrm>
            <a:off x="1919287" y="1295349"/>
            <a:ext cx="5305425" cy="483870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26</a:t>
            </a:fld>
            <a:endParaRPr lang="en-US" dirty="0">
              <a:solidFill>
                <a:schemeClr val="tx2"/>
              </a:solidFill>
            </a:endParaRPr>
          </a:p>
        </p:txBody>
      </p:sp>
      <p:pic>
        <p:nvPicPr>
          <p:cNvPr id="4" name="Picture 3">
            <a:extLst>
              <a:ext uri="{FF2B5EF4-FFF2-40B4-BE49-F238E27FC236}">
                <a16:creationId xmlns:a16="http://schemas.microsoft.com/office/drawing/2014/main" id="{79F47365-1877-6112-BEA0-CF09C52F0644}"/>
              </a:ext>
            </a:extLst>
          </p:cNvPr>
          <p:cNvPicPr>
            <a:picLocks noChangeAspect="1"/>
          </p:cNvPicPr>
          <p:nvPr/>
        </p:nvPicPr>
        <p:blipFill>
          <a:blip r:embed="rId2"/>
          <a:stretch>
            <a:fillRect/>
          </a:stretch>
        </p:blipFill>
        <p:spPr>
          <a:xfrm>
            <a:off x="552450" y="1186562"/>
            <a:ext cx="8039100" cy="4991100"/>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4" name="Picture 3">
            <a:extLst>
              <a:ext uri="{FF2B5EF4-FFF2-40B4-BE49-F238E27FC236}">
                <a16:creationId xmlns:a16="http://schemas.microsoft.com/office/drawing/2014/main" id="{EA048CB4-BAC1-A18C-5605-2F1416EE9538}"/>
              </a:ext>
            </a:extLst>
          </p:cNvPr>
          <p:cNvPicPr>
            <a:picLocks noChangeAspect="1"/>
          </p:cNvPicPr>
          <p:nvPr/>
        </p:nvPicPr>
        <p:blipFill>
          <a:blip r:embed="rId2"/>
          <a:stretch>
            <a:fillRect/>
          </a:stretch>
        </p:blipFill>
        <p:spPr>
          <a:xfrm>
            <a:off x="2718340" y="228600"/>
            <a:ext cx="3707320" cy="5841184"/>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3" name="Picture 2">
            <a:extLst>
              <a:ext uri="{FF2B5EF4-FFF2-40B4-BE49-F238E27FC236}">
                <a16:creationId xmlns:a16="http://schemas.microsoft.com/office/drawing/2014/main" id="{DA398E31-39CD-B9CD-5E7A-901C71C5E2D7}"/>
              </a:ext>
            </a:extLst>
          </p:cNvPr>
          <p:cNvPicPr>
            <a:picLocks noChangeAspect="1"/>
          </p:cNvPicPr>
          <p:nvPr/>
        </p:nvPicPr>
        <p:blipFill>
          <a:blip r:embed="rId2"/>
          <a:stretch>
            <a:fillRect/>
          </a:stretch>
        </p:blipFill>
        <p:spPr>
          <a:xfrm>
            <a:off x="1752599" y="1199999"/>
            <a:ext cx="5638800" cy="4841540"/>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4" name="Picture 3">
            <a:extLst>
              <a:ext uri="{FF2B5EF4-FFF2-40B4-BE49-F238E27FC236}">
                <a16:creationId xmlns:a16="http://schemas.microsoft.com/office/drawing/2014/main" id="{381E4935-E2FA-D670-235D-9B29C6CC4F12}"/>
              </a:ext>
            </a:extLst>
          </p:cNvPr>
          <p:cNvPicPr>
            <a:picLocks noChangeAspect="1"/>
          </p:cNvPicPr>
          <p:nvPr/>
        </p:nvPicPr>
        <p:blipFill>
          <a:blip r:embed="rId2"/>
          <a:stretch>
            <a:fillRect/>
          </a:stretch>
        </p:blipFill>
        <p:spPr>
          <a:xfrm>
            <a:off x="1590036" y="1256562"/>
            <a:ext cx="5962650" cy="483870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b="1" dirty="0"/>
            </a:br>
            <a:r>
              <a:rPr lang="en-US" sz="2400" dirty="0"/>
              <a:t>June 12</a:t>
            </a:r>
            <a:r>
              <a:rPr lang="en-US" sz="2400" baseline="30000" dirty="0"/>
              <a:t>th</a:t>
            </a:r>
            <a:r>
              <a:rPr lang="en-US" sz="2400" dirty="0"/>
              <a:t>, 2024</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7" name="Picture 6">
            <a:extLst>
              <a:ext uri="{FF2B5EF4-FFF2-40B4-BE49-F238E27FC236}">
                <a16:creationId xmlns:a16="http://schemas.microsoft.com/office/drawing/2014/main" id="{D97641DC-F506-F617-E55F-1A3E37328773}"/>
              </a:ext>
            </a:extLst>
          </p:cNvPr>
          <p:cNvPicPr>
            <a:picLocks noChangeAspect="1"/>
          </p:cNvPicPr>
          <p:nvPr/>
        </p:nvPicPr>
        <p:blipFill>
          <a:blip r:embed="rId2"/>
          <a:stretch>
            <a:fillRect/>
          </a:stretch>
        </p:blipFill>
        <p:spPr>
          <a:xfrm>
            <a:off x="547687" y="1182167"/>
            <a:ext cx="8048625" cy="4991100"/>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3" name="Picture 2">
            <a:extLst>
              <a:ext uri="{FF2B5EF4-FFF2-40B4-BE49-F238E27FC236}">
                <a16:creationId xmlns:a16="http://schemas.microsoft.com/office/drawing/2014/main" id="{A2407BBC-E80F-5CD5-9D90-6A9B89EB64D9}"/>
              </a:ext>
            </a:extLst>
          </p:cNvPr>
          <p:cNvPicPr>
            <a:picLocks noChangeAspect="1"/>
          </p:cNvPicPr>
          <p:nvPr/>
        </p:nvPicPr>
        <p:blipFill>
          <a:blip r:embed="rId2"/>
          <a:stretch>
            <a:fillRect/>
          </a:stretch>
        </p:blipFill>
        <p:spPr>
          <a:xfrm>
            <a:off x="2705100" y="228600"/>
            <a:ext cx="3733800" cy="5832045"/>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3" name="Picture 2">
            <a:extLst>
              <a:ext uri="{FF2B5EF4-FFF2-40B4-BE49-F238E27FC236}">
                <a16:creationId xmlns:a16="http://schemas.microsoft.com/office/drawing/2014/main" id="{A88B60C2-B12B-E765-B463-DA1BAEE70D12}"/>
              </a:ext>
            </a:extLst>
          </p:cNvPr>
          <p:cNvPicPr>
            <a:picLocks noChangeAspect="1"/>
          </p:cNvPicPr>
          <p:nvPr/>
        </p:nvPicPr>
        <p:blipFill>
          <a:blip r:embed="rId2"/>
          <a:stretch>
            <a:fillRect/>
          </a:stretch>
        </p:blipFill>
        <p:spPr>
          <a:xfrm>
            <a:off x="2293359" y="1371600"/>
            <a:ext cx="4557281" cy="3012440"/>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3CB234DA-E674-7ED3-C010-915FF2137DC0}"/>
              </a:ext>
            </a:extLst>
          </p:cNvPr>
          <p:cNvPicPr>
            <a:picLocks noChangeAspect="1"/>
          </p:cNvPicPr>
          <p:nvPr/>
        </p:nvPicPr>
        <p:blipFill>
          <a:blip r:embed="rId2"/>
          <a:stretch>
            <a:fillRect/>
          </a:stretch>
        </p:blipFill>
        <p:spPr>
          <a:xfrm>
            <a:off x="1924050" y="1172593"/>
            <a:ext cx="5295900" cy="502920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3" name="Picture 2">
            <a:extLst>
              <a:ext uri="{FF2B5EF4-FFF2-40B4-BE49-F238E27FC236}">
                <a16:creationId xmlns:a16="http://schemas.microsoft.com/office/drawing/2014/main" id="{9E1428DC-9A87-AA6B-81CB-7BF90A744BDA}"/>
              </a:ext>
            </a:extLst>
          </p:cNvPr>
          <p:cNvPicPr>
            <a:picLocks noChangeAspect="1"/>
          </p:cNvPicPr>
          <p:nvPr/>
        </p:nvPicPr>
        <p:blipFill>
          <a:blip r:embed="rId2"/>
          <a:stretch>
            <a:fillRect/>
          </a:stretch>
        </p:blipFill>
        <p:spPr>
          <a:xfrm>
            <a:off x="547684" y="1156972"/>
            <a:ext cx="8048625"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35</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86,069 in April 2024, up from 85,892 in March 2024.</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(16,956 postings), </a:t>
            </a:r>
            <a:r>
              <a:rPr lang="en-US" sz="1900" b="1" dirty="0"/>
              <a:t>Retail Trade </a:t>
            </a:r>
            <a:r>
              <a:rPr lang="en-US" sz="1900" dirty="0"/>
              <a:t>(8,769 posting), </a:t>
            </a:r>
            <a:r>
              <a:rPr lang="en-US" sz="1900" b="1" dirty="0"/>
              <a:t>Manufacturing </a:t>
            </a:r>
            <a:r>
              <a:rPr lang="en-US" sz="1900" dirty="0"/>
              <a:t>(6,332 postings), and </a:t>
            </a:r>
            <a:r>
              <a:rPr lang="en-US" sz="1900" b="1" dirty="0"/>
              <a:t> Pro., Sci., &amp; Tech. Services </a:t>
            </a:r>
            <a:r>
              <a:rPr lang="en-US" sz="1900" dirty="0"/>
              <a:t>(5,725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(5,280 postings), </a:t>
            </a:r>
            <a:r>
              <a:rPr lang="en-US" sz="1900" b="1" dirty="0"/>
              <a:t>Retail Salespersons </a:t>
            </a:r>
            <a:r>
              <a:rPr lang="en-US" sz="1900" dirty="0"/>
              <a:t>(3,045 postings),</a:t>
            </a:r>
            <a:r>
              <a:rPr lang="en-US" sz="1900" b="1" dirty="0"/>
              <a:t> Supervisors of Retail Sales Workers </a:t>
            </a:r>
            <a:r>
              <a:rPr lang="en-US" sz="1900" dirty="0"/>
              <a:t>(1,757 postings), </a:t>
            </a:r>
            <a:r>
              <a:rPr lang="en-US" sz="1900" b="1" dirty="0"/>
              <a:t>Home Health &amp; Personal Care Aides </a:t>
            </a:r>
            <a:r>
              <a:rPr lang="en-US" sz="1900" dirty="0"/>
              <a:t>(1,724 postings), and </a:t>
            </a:r>
            <a:r>
              <a:rPr lang="en-US" sz="1900" b="1" dirty="0"/>
              <a:t>Customer Service Representatives </a:t>
            </a:r>
            <a:r>
              <a:rPr lang="en-US" sz="1900" dirty="0"/>
              <a:t>(1,304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4" name="Picture 3">
            <a:extLst>
              <a:ext uri="{FF2B5EF4-FFF2-40B4-BE49-F238E27FC236}">
                <a16:creationId xmlns:a16="http://schemas.microsoft.com/office/drawing/2014/main" id="{44360F53-CFF8-E354-A628-AE406D5FB8E0}"/>
              </a:ext>
            </a:extLst>
          </p:cNvPr>
          <p:cNvPicPr>
            <a:picLocks noChangeAspect="1"/>
          </p:cNvPicPr>
          <p:nvPr/>
        </p:nvPicPr>
        <p:blipFill>
          <a:blip r:embed="rId2"/>
          <a:stretch>
            <a:fillRect/>
          </a:stretch>
        </p:blipFill>
        <p:spPr>
          <a:xfrm>
            <a:off x="2023651" y="1623259"/>
            <a:ext cx="5096698" cy="4267570"/>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3" name="Picture 2">
            <a:extLst>
              <a:ext uri="{FF2B5EF4-FFF2-40B4-BE49-F238E27FC236}">
                <a16:creationId xmlns:a16="http://schemas.microsoft.com/office/drawing/2014/main" id="{30D2192D-5AE8-9752-0EEA-4589FC0085F4}"/>
              </a:ext>
            </a:extLst>
          </p:cNvPr>
          <p:cNvPicPr>
            <a:picLocks noChangeAspect="1"/>
          </p:cNvPicPr>
          <p:nvPr/>
        </p:nvPicPr>
        <p:blipFill>
          <a:blip r:embed="rId2"/>
          <a:stretch>
            <a:fillRect/>
          </a:stretch>
        </p:blipFill>
        <p:spPr>
          <a:xfrm>
            <a:off x="766759" y="1295400"/>
            <a:ext cx="7610475" cy="4391025"/>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8</a:t>
            </a:fld>
            <a:endParaRPr lang="en-US" dirty="0"/>
          </a:p>
        </p:txBody>
      </p:sp>
      <p:pic>
        <p:nvPicPr>
          <p:cNvPr id="3" name="Picture 2">
            <a:extLst>
              <a:ext uri="{FF2B5EF4-FFF2-40B4-BE49-F238E27FC236}">
                <a16:creationId xmlns:a16="http://schemas.microsoft.com/office/drawing/2014/main" id="{58BD8C76-BE65-27BD-CFC4-224E5BB9E087}"/>
              </a:ext>
            </a:extLst>
          </p:cNvPr>
          <p:cNvPicPr>
            <a:picLocks noChangeAspect="1"/>
          </p:cNvPicPr>
          <p:nvPr/>
        </p:nvPicPr>
        <p:blipFill>
          <a:blip r:embed="rId2"/>
          <a:stretch>
            <a:fillRect/>
          </a:stretch>
        </p:blipFill>
        <p:spPr>
          <a:xfrm>
            <a:off x="338136" y="1619378"/>
            <a:ext cx="8467725" cy="3419475"/>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9</a:t>
            </a:fld>
            <a:endParaRPr lang="en-US" dirty="0"/>
          </a:p>
        </p:txBody>
      </p:sp>
      <p:pic>
        <p:nvPicPr>
          <p:cNvPr id="4" name="Picture 3">
            <a:extLst>
              <a:ext uri="{FF2B5EF4-FFF2-40B4-BE49-F238E27FC236}">
                <a16:creationId xmlns:a16="http://schemas.microsoft.com/office/drawing/2014/main" id="{88E98A43-A445-6403-8711-C3D75D619045}"/>
              </a:ext>
            </a:extLst>
          </p:cNvPr>
          <p:cNvPicPr>
            <a:picLocks noChangeAspect="1"/>
          </p:cNvPicPr>
          <p:nvPr/>
        </p:nvPicPr>
        <p:blipFill>
          <a:blip r:embed="rId2"/>
          <a:stretch>
            <a:fillRect/>
          </a:stretch>
        </p:blipFill>
        <p:spPr>
          <a:xfrm>
            <a:off x="2729704" y="152400"/>
            <a:ext cx="3684592" cy="5943598"/>
          </a:xfrm>
          <a:prstGeom prst="rect">
            <a:avLst/>
          </a:prstGeom>
        </p:spPr>
      </p:pic>
    </p:spTree>
    <p:extLst>
      <p:ext uri="{BB962C8B-B14F-4D97-AF65-F5344CB8AC3E}">
        <p14:creationId xmlns:p14="http://schemas.microsoft.com/office/powerpoint/2010/main" val="3435499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867d1a5-5827-4927-b797-91c0fe867b8f"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862A7241CD5C4BB9A49AEC91EB145E" ma:contentTypeVersion="15" ma:contentTypeDescription="Create a new document." ma:contentTypeScope="" ma:versionID="070b314de706896b49578a34d16d38f4">
  <xsd:schema xmlns:xsd="http://www.w3.org/2001/XMLSchema" xmlns:xs="http://www.w3.org/2001/XMLSchema" xmlns:p="http://schemas.microsoft.com/office/2006/metadata/properties" xmlns:ns1="http://schemas.microsoft.com/sharepoint/v3" xmlns:ns3="c867d1a5-5827-4927-b797-91c0fe867b8f" xmlns:ns4="26e7f4b6-3714-4cf5-b0ae-a47b16f23eba" targetNamespace="http://schemas.microsoft.com/office/2006/metadata/properties" ma:root="true" ma:fieldsID="aa3f65c40512dee3208f33e48d16d0f8" ns1:_="" ns3:_="" ns4:_="">
    <xsd:import namespace="http://schemas.microsoft.com/sharepoint/v3"/>
    <xsd:import namespace="c867d1a5-5827-4927-b797-91c0fe867b8f"/>
    <xsd:import namespace="26e7f4b6-3714-4cf5-b0ae-a47b16f23eba"/>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_activity"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7d1a5-5827-4927-b797-91c0fe867b8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7f4b6-3714-4cf5-b0ae-a47b16f23eb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53F5FF-5616-48D3-B72D-C299869A7431}">
  <ds:schemaRefs>
    <ds:schemaRef ds:uri="http://www.w3.org/XML/1998/namespace"/>
    <ds:schemaRef ds:uri="http://schemas.microsoft.com/office/2006/metadata/properties"/>
    <ds:schemaRef ds:uri="http://purl.org/dc/dcmitype/"/>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26e7f4b6-3714-4cf5-b0ae-a47b16f23eba"/>
    <ds:schemaRef ds:uri="c867d1a5-5827-4927-b797-91c0fe867b8f"/>
    <ds:schemaRef ds:uri="http://schemas.microsoft.com/sharepoint/v3"/>
  </ds:schemaRefs>
</ds:datastoreItem>
</file>

<file path=customXml/itemProps2.xml><?xml version="1.0" encoding="utf-8"?>
<ds:datastoreItem xmlns:ds="http://schemas.openxmlformats.org/officeDocument/2006/customXml" ds:itemID="{050D5221-E873-45D9-86C4-6FD106B7F725}">
  <ds:schemaRefs>
    <ds:schemaRef ds:uri="http://schemas.microsoft.com/sharepoint/v3/contenttype/forms"/>
  </ds:schemaRefs>
</ds:datastoreItem>
</file>

<file path=customXml/itemProps3.xml><?xml version="1.0" encoding="utf-8"?>
<ds:datastoreItem xmlns:ds="http://schemas.openxmlformats.org/officeDocument/2006/customXml" ds:itemID="{E6AD5009-0C5E-4004-8E68-B3ED33E03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67d1a5-5827-4927-b797-91c0fe867b8f"/>
    <ds:schemaRef ds:uri="26e7f4b6-3714-4cf5-b0ae-a47b16f23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86320</TotalTime>
  <Words>1324</Words>
  <Application>Microsoft Office PowerPoint</Application>
  <PresentationFormat>On-screen Show (4:3)</PresentationFormat>
  <Paragraphs>168</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1610</cp:revision>
  <cp:lastPrinted>2022-02-18T00:09:43Z</cp:lastPrinted>
  <dcterms:created xsi:type="dcterms:W3CDTF">2016-10-12T17:47:24Z</dcterms:created>
  <dcterms:modified xsi:type="dcterms:W3CDTF">2024-05-15T14:06:10Z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0x010100E1862A7241CD5C4BB9A49AEC91EB145E</vt:lpwstr>
  </property>
</Properties>
</file>